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5" r:id="rId9"/>
    <p:sldId id="263" r:id="rId10"/>
    <p:sldId id="264" r:id="rId11"/>
  </p:sldIdLst>
  <p:sldSz cx="12192000" cy="6858000"/>
  <p:notesSz cx="9240838" cy="1472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60"/>
  </p:normalViewPr>
  <p:slideViewPr>
    <p:cSldViewPr snapToGrid="0">
      <p:cViewPr>
        <p:scale>
          <a:sx n="100" d="100"/>
          <a:sy n="100" d="100"/>
        </p:scale>
        <p:origin x="816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eg>
</file>

<file path=ppt/media/image14.jpg>
</file>

<file path=ppt/media/image15.jpeg>
</file>

<file path=ppt/media/image16.jpeg>
</file>

<file path=ppt/media/image17.jpeg>
</file>

<file path=ppt/media/image18.jpg>
</file>

<file path=ppt/media/image19.jpeg>
</file>

<file path=ppt/media/image2.png>
</file>

<file path=ppt/media/image20.jpeg>
</file>

<file path=ppt/media/image21.jpeg>
</file>

<file path=ppt/media/image22.jpg>
</file>

<file path=ppt/media/image23.jpg>
</file>

<file path=ppt/media/image24.jpg>
</file>

<file path=ppt/media/image25.jpg>
</file>

<file path=ppt/media/image26.jpg>
</file>

<file path=ppt/media/image27.jpeg>
</file>

<file path=ppt/media/image28.jpg>
</file>

<file path=ppt/media/image29.jpg>
</file>

<file path=ppt/media/image3.jpeg>
</file>

<file path=ppt/media/image30.jp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g>
</file>

<file path=ppt/media/image40.jpeg>
</file>

<file path=ppt/media/image41.jpe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770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17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29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1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35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314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520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5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3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355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109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CF21A-4CAA-47B3-98F2-BAC94C5977CD}" type="datetimeFigureOut">
              <a:rPr lang="en-US" smtClean="0"/>
              <a:t>5/25/2017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A34B3-D778-4F2B-8CE2-A8A18BBB9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40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Relationship Id="rId9" Type="http://schemas.openxmlformats.org/officeDocument/2006/relationships/image" Target="../media/image8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13" Type="http://schemas.openxmlformats.org/officeDocument/2006/relationships/image" Target="../media/image20.jpeg"/><Relationship Id="rId18" Type="http://schemas.openxmlformats.org/officeDocument/2006/relationships/image" Target="../media/image25.jpg"/><Relationship Id="rId3" Type="http://schemas.openxmlformats.org/officeDocument/2006/relationships/image" Target="../media/image10.jpg"/><Relationship Id="rId21" Type="http://schemas.openxmlformats.org/officeDocument/2006/relationships/image" Target="../media/image28.jpg"/><Relationship Id="rId7" Type="http://schemas.openxmlformats.org/officeDocument/2006/relationships/image" Target="../media/image14.jpg"/><Relationship Id="rId12" Type="http://schemas.openxmlformats.org/officeDocument/2006/relationships/image" Target="../media/image19.jpeg"/><Relationship Id="rId17" Type="http://schemas.openxmlformats.org/officeDocument/2006/relationships/image" Target="../media/image24.jpg"/><Relationship Id="rId2" Type="http://schemas.openxmlformats.org/officeDocument/2006/relationships/image" Target="../media/image9.jpeg"/><Relationship Id="rId16" Type="http://schemas.openxmlformats.org/officeDocument/2006/relationships/image" Target="../media/image23.jpg"/><Relationship Id="rId20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5" Type="http://schemas.openxmlformats.org/officeDocument/2006/relationships/image" Target="../media/image22.jpg"/><Relationship Id="rId23" Type="http://schemas.openxmlformats.org/officeDocument/2006/relationships/image" Target="../media/image30.jpg"/><Relationship Id="rId10" Type="http://schemas.openxmlformats.org/officeDocument/2006/relationships/image" Target="../media/image17.jpeg"/><Relationship Id="rId19" Type="http://schemas.openxmlformats.org/officeDocument/2006/relationships/image" Target="../media/image26.jpg"/><Relationship Id="rId4" Type="http://schemas.openxmlformats.org/officeDocument/2006/relationships/image" Target="../media/image11.jpg"/><Relationship Id="rId9" Type="http://schemas.openxmlformats.org/officeDocument/2006/relationships/image" Target="../media/image16.jpeg"/><Relationship Id="rId14" Type="http://schemas.openxmlformats.org/officeDocument/2006/relationships/image" Target="../media/image21.jpeg"/><Relationship Id="rId22" Type="http://schemas.openxmlformats.org/officeDocument/2006/relationships/image" Target="../media/image2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26" t="-258" r="2939" b="17"/>
          <a:stretch/>
        </p:blipFill>
        <p:spPr>
          <a:xfrm flipH="1">
            <a:off x="89941" y="1937565"/>
            <a:ext cx="5036694" cy="4765889"/>
          </a:xfrm>
          <a:prstGeom prst="rect">
            <a:avLst/>
          </a:prstGeom>
        </p:spPr>
      </p:pic>
      <p:sp>
        <p:nvSpPr>
          <p:cNvPr id="53" name="Rectangle 52"/>
          <p:cNvSpPr/>
          <p:nvPr/>
        </p:nvSpPr>
        <p:spPr>
          <a:xfrm>
            <a:off x="5126635" y="4290530"/>
            <a:ext cx="7020395" cy="2412924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90" y="160393"/>
            <a:ext cx="2456329" cy="138168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692283" y="1148511"/>
            <a:ext cx="22268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pc="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CRV</a:t>
            </a:r>
            <a:endParaRPr lang="en-US" sz="3200" spc="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7200" y="3616496"/>
            <a:ext cx="3153382" cy="210081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797" y="4417478"/>
            <a:ext cx="3111766" cy="211111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9"/>
          <a:stretch/>
        </p:blipFill>
        <p:spPr>
          <a:xfrm>
            <a:off x="12747200" y="1243253"/>
            <a:ext cx="3196069" cy="214321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58" b="5887"/>
          <a:stretch/>
        </p:blipFill>
        <p:spPr>
          <a:xfrm>
            <a:off x="9972810" y="4434703"/>
            <a:ext cx="2065094" cy="209389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1"/>
          <a:stretch/>
        </p:blipFill>
        <p:spPr>
          <a:xfrm>
            <a:off x="9445434" y="2081910"/>
            <a:ext cx="2665372" cy="1967095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 flipV="1">
            <a:off x="215344" y="1804065"/>
            <a:ext cx="11749673" cy="449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220545" y="4650318"/>
            <a:ext cx="3035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ACTIVE</a:t>
            </a:r>
            <a:endParaRPr 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220545" y="5055818"/>
            <a:ext cx="3035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SPORTY</a:t>
            </a:r>
            <a:endParaRPr 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226107" y="5448462"/>
            <a:ext cx="3035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TACTILE</a:t>
            </a:r>
            <a:endParaRPr 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240818" y="2355039"/>
            <a:ext cx="3035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panose="020B0502020202020204" pitchFamily="34" charset="0"/>
              </a:rPr>
              <a:t>DIGITAL</a:t>
            </a:r>
            <a:endParaRPr lang="en-US" sz="1600" dirty="0">
              <a:latin typeface="Century Gothic" panose="020B0502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236493" y="2747683"/>
            <a:ext cx="3035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panose="020B0502020202020204" pitchFamily="34" charset="0"/>
              </a:rPr>
              <a:t>PRACTICAL</a:t>
            </a:r>
            <a:endParaRPr lang="en-US" sz="1600" dirty="0"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245961" y="3163479"/>
            <a:ext cx="34725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panose="020B0502020202020204" pitchFamily="34" charset="0"/>
              </a:rPr>
              <a:t>COMFORT</a:t>
            </a:r>
            <a:endParaRPr lang="en-US" sz="1600" dirty="0">
              <a:latin typeface="Century Gothic" panose="020B0502020202020204" pitchFamily="34" charset="0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896" y="2081910"/>
            <a:ext cx="2564508" cy="1995158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 rot="16200000">
            <a:off x="3231688" y="2237274"/>
            <a:ext cx="30354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Century Gothic" panose="020B0502020202020204" pitchFamily="34" charset="0"/>
              </a:rPr>
              <a:t>URBAN</a:t>
            </a:r>
            <a:endParaRPr lang="en-US" sz="4000" b="1" dirty="0">
              <a:latin typeface="Century Gothic" panose="020B0502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 rot="16200000">
            <a:off x="3208432" y="4701875"/>
            <a:ext cx="30354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NATURE</a:t>
            </a:r>
            <a:endParaRPr lang="en-US" sz="4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230276" y="5872168"/>
            <a:ext cx="3035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UNEXPECTED</a:t>
            </a:r>
            <a:endParaRPr 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245961" y="3590777"/>
            <a:ext cx="34725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panose="020B0502020202020204" pitchFamily="34" charset="0"/>
              </a:rPr>
              <a:t>MINIMAL</a:t>
            </a:r>
            <a:endParaRPr lang="en-US" sz="1600" dirty="0">
              <a:latin typeface="Century Gothic" panose="020B0502020202020204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47424" y="1952135"/>
            <a:ext cx="3953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ACTIVE TRENDSETTER</a:t>
            </a:r>
            <a:endParaRPr lang="en-US" spc="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03999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760" y="-106062"/>
            <a:ext cx="10762640" cy="6964062"/>
          </a:xfrm>
        </p:spPr>
      </p:pic>
      <p:sp>
        <p:nvSpPr>
          <p:cNvPr id="6" name="TextBox 5"/>
          <p:cNvSpPr txBox="1"/>
          <p:nvPr/>
        </p:nvSpPr>
        <p:spPr>
          <a:xfrm>
            <a:off x="500068" y="2593298"/>
            <a:ext cx="3282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Helvetica" pitchFamily="2" charset="0"/>
              </a:rPr>
              <a:t>TOUCH DISPLAY</a:t>
            </a:r>
            <a:endParaRPr lang="en-US" sz="1400" dirty="0">
              <a:latin typeface="Helvetica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0068" y="3343332"/>
            <a:ext cx="2063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Helvetica" pitchFamily="2" charset="0"/>
              </a:rPr>
              <a:t>TACTILE SLIDES FOR DRIVE MODE </a:t>
            </a:r>
            <a:endParaRPr lang="en-US" sz="1400" dirty="0">
              <a:latin typeface="Helvetica" pitchFamily="2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2668249" y="3477718"/>
            <a:ext cx="1439056" cy="599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248525" y="2818151"/>
            <a:ext cx="2059045" cy="3597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215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1" y="3516044"/>
            <a:ext cx="12192000" cy="3378355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371" y="478005"/>
            <a:ext cx="1462667" cy="9695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436" y="4144817"/>
            <a:ext cx="1962170" cy="22424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13" y="4359446"/>
            <a:ext cx="1549739" cy="2027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5112" y="6128330"/>
            <a:ext cx="1830601" cy="183060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91"/>
          <a:stretch/>
        </p:blipFill>
        <p:spPr>
          <a:xfrm>
            <a:off x="6201294" y="1551850"/>
            <a:ext cx="1496210" cy="16148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65"/>
          <a:stretch/>
        </p:blipFill>
        <p:spPr>
          <a:xfrm>
            <a:off x="4121794" y="799275"/>
            <a:ext cx="1984273" cy="238092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714667" y="-2097729"/>
            <a:ext cx="941574" cy="141370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0954" y="-48870"/>
            <a:ext cx="1189320" cy="11893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2"/>
          <a:stretch/>
        </p:blipFill>
        <p:spPr>
          <a:xfrm>
            <a:off x="1" y="-1972283"/>
            <a:ext cx="1409988" cy="115618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44" r="7784"/>
          <a:stretch/>
        </p:blipFill>
        <p:spPr>
          <a:xfrm>
            <a:off x="8261837" y="1477570"/>
            <a:ext cx="1951119" cy="167753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3210" y="135234"/>
            <a:ext cx="1335202" cy="201043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27" b="13382"/>
          <a:stretch/>
        </p:blipFill>
        <p:spPr>
          <a:xfrm>
            <a:off x="-2379347" y="901665"/>
            <a:ext cx="1390164" cy="185878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547" y="4144816"/>
            <a:ext cx="2098791" cy="2242708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252625" y="479201"/>
            <a:ext cx="3035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panose="020B0502020202020204" pitchFamily="34" charset="0"/>
              </a:rPr>
              <a:t>DRAMATIC CUTS </a:t>
            </a:r>
          </a:p>
          <a:p>
            <a:r>
              <a:rPr lang="en-US" sz="1600" dirty="0" smtClean="0">
                <a:latin typeface="Century Gothic" panose="020B0502020202020204" pitchFamily="34" charset="0"/>
              </a:rPr>
              <a:t>&amp; BREAKUPS</a:t>
            </a:r>
            <a:endParaRPr lang="en-US" sz="1600" dirty="0">
              <a:latin typeface="Century Gothic" panose="020B0502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2436" y="409935"/>
            <a:ext cx="24642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panose="020B0502020202020204" pitchFamily="34" charset="0"/>
              </a:rPr>
              <a:t>SOFT SHARPNESS</a:t>
            </a:r>
            <a:endParaRPr lang="en-US" sz="1600" dirty="0"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47208" y="358084"/>
            <a:ext cx="24642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panose="020B0502020202020204" pitchFamily="34" charset="0"/>
              </a:rPr>
              <a:t>SIMPLE GEOMETRY</a:t>
            </a:r>
            <a:endParaRPr lang="en-US" sz="1600" dirty="0">
              <a:latin typeface="Century Gothic" panose="020B0502020202020204" pitchFamily="34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84" t="20127" b="24998"/>
          <a:stretch/>
        </p:blipFill>
        <p:spPr>
          <a:xfrm>
            <a:off x="1754551" y="996632"/>
            <a:ext cx="1865157" cy="837038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7" t="42939" r="62045" b="12056"/>
          <a:stretch/>
        </p:blipFill>
        <p:spPr>
          <a:xfrm>
            <a:off x="603113" y="901665"/>
            <a:ext cx="1047574" cy="215999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91" r="43037" b="22462"/>
          <a:stretch/>
        </p:blipFill>
        <p:spPr>
          <a:xfrm>
            <a:off x="10382199" y="163872"/>
            <a:ext cx="1606331" cy="116923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73322" y="3730798"/>
            <a:ext cx="1527903" cy="2112101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70688" y="3878381"/>
            <a:ext cx="3056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DURABLE FUNCTIONALITY</a:t>
            </a:r>
            <a:endParaRPr 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67" b="19936"/>
          <a:stretch/>
        </p:blipFill>
        <p:spPr>
          <a:xfrm>
            <a:off x="10355769" y="1413320"/>
            <a:ext cx="1836231" cy="182880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8387" y="4216935"/>
            <a:ext cx="2027851" cy="2027851"/>
          </a:xfrm>
          <a:prstGeom prst="rect">
            <a:avLst/>
          </a:prstGeom>
        </p:spPr>
      </p:pic>
      <p:cxnSp>
        <p:nvCxnSpPr>
          <p:cNvPr id="52" name="Straight Connector 51"/>
          <p:cNvCxnSpPr/>
          <p:nvPr/>
        </p:nvCxnSpPr>
        <p:spPr>
          <a:xfrm>
            <a:off x="423025" y="3979998"/>
            <a:ext cx="0" cy="240729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43137" y="467713"/>
            <a:ext cx="0" cy="26274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3927295" y="122797"/>
            <a:ext cx="0" cy="3043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8112198" y="379944"/>
            <a:ext cx="0" cy="27751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5539547" y="3760177"/>
            <a:ext cx="3035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TACTILE</a:t>
            </a:r>
            <a:endParaRPr 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75" r="14179"/>
          <a:stretch/>
        </p:blipFill>
        <p:spPr>
          <a:xfrm>
            <a:off x="2283851" y="4354167"/>
            <a:ext cx="2638269" cy="2038408"/>
          </a:xfrm>
          <a:prstGeom prst="rect">
            <a:avLst/>
          </a:prstGeom>
        </p:spPr>
      </p:pic>
      <p:cxnSp>
        <p:nvCxnSpPr>
          <p:cNvPr id="66" name="Straight Connector 65"/>
          <p:cNvCxnSpPr/>
          <p:nvPr/>
        </p:nvCxnSpPr>
        <p:spPr>
          <a:xfrm>
            <a:off x="5398128" y="3899474"/>
            <a:ext cx="0" cy="248139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8604" y="4181173"/>
            <a:ext cx="1636461" cy="2229678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49" t="8417" r="11669" b="17360"/>
          <a:stretch/>
        </p:blipFill>
        <p:spPr>
          <a:xfrm>
            <a:off x="1769233" y="1935762"/>
            <a:ext cx="2015250" cy="130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31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4308"/>
          <a:stretch/>
        </p:blipFill>
        <p:spPr>
          <a:xfrm>
            <a:off x="0" y="-1046"/>
            <a:ext cx="12192001" cy="698819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1" y="68622"/>
            <a:ext cx="4752975" cy="5600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00042" y="135297"/>
            <a:ext cx="44529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Helvetica" pitchFamily="2" charset="0"/>
              </a:rPr>
              <a:t>LOW IP  –  INTEGRATED FEATURES  –  DRAMATIC GESTURES –  INTERACTION DEFINE ARCHITECTURE</a:t>
            </a:r>
            <a:endParaRPr lang="en-US" sz="11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07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7457"/>
          <a:stretch/>
        </p:blipFill>
        <p:spPr>
          <a:xfrm>
            <a:off x="0" y="-132100"/>
            <a:ext cx="12192000" cy="699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63" b="6584"/>
          <a:stretch/>
        </p:blipFill>
        <p:spPr>
          <a:xfrm>
            <a:off x="1139252" y="2624952"/>
            <a:ext cx="9788578" cy="4002374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908" y="44969"/>
            <a:ext cx="4691922" cy="23459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43"/>
          <a:stretch/>
        </p:blipFill>
        <p:spPr>
          <a:xfrm>
            <a:off x="1139252" y="-1"/>
            <a:ext cx="4512039" cy="23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021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9686"/>
            <a:ext cx="12201991" cy="6100996"/>
          </a:xfrm>
        </p:spPr>
      </p:pic>
      <p:sp>
        <p:nvSpPr>
          <p:cNvPr id="8" name="Rectangle 7"/>
          <p:cNvSpPr/>
          <p:nvPr/>
        </p:nvSpPr>
        <p:spPr>
          <a:xfrm>
            <a:off x="-114300" y="259122"/>
            <a:ext cx="2838450" cy="5600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85743" y="306747"/>
            <a:ext cx="363378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Helvetica" pitchFamily="2" charset="0"/>
              </a:rPr>
              <a:t>CUT THROUGH LAYERS OF HARD </a:t>
            </a:r>
          </a:p>
          <a:p>
            <a:r>
              <a:rPr lang="en-US" sz="1100" dirty="0" smtClean="0">
                <a:latin typeface="Helvetica" pitchFamily="2" charset="0"/>
              </a:rPr>
              <a:t>&amp; SOFT SURFACE</a:t>
            </a:r>
            <a:endParaRPr lang="en-US" sz="11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144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" y="361950"/>
            <a:ext cx="10801350" cy="5994120"/>
          </a:xfrm>
        </p:spPr>
      </p:pic>
    </p:spTree>
    <p:extLst>
      <p:ext uri="{BB962C8B-B14F-4D97-AF65-F5344CB8AC3E}">
        <p14:creationId xmlns:p14="http://schemas.microsoft.com/office/powerpoint/2010/main" val="2294369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418" y="251657"/>
            <a:ext cx="9363460" cy="6058709"/>
          </a:xfrm>
        </p:spPr>
      </p:pic>
      <p:sp>
        <p:nvSpPr>
          <p:cNvPr id="5" name="TextBox 4"/>
          <p:cNvSpPr txBox="1"/>
          <p:nvPr/>
        </p:nvSpPr>
        <p:spPr>
          <a:xfrm>
            <a:off x="1648918" y="1094283"/>
            <a:ext cx="3282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Helvetica" pitchFamily="2" charset="0"/>
              </a:rPr>
              <a:t>MAIN DISPLAY FOR ENTERTAINMENT AND NAVI</a:t>
            </a:r>
            <a:endParaRPr lang="en-US" sz="1400" dirty="0">
              <a:latin typeface="Helvetica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48917" y="2208485"/>
            <a:ext cx="35226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Helvetica" pitchFamily="2" charset="0"/>
              </a:rPr>
              <a:t>DIRECT TOUCH DISPLAY FOR QUICK AND INTUITIVE INTERACTION</a:t>
            </a:r>
            <a:endParaRPr lang="en-US" sz="1400" dirty="0">
              <a:latin typeface="Helvetica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48918" y="3138021"/>
            <a:ext cx="3282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Helvetica" pitchFamily="2" charset="0"/>
              </a:rPr>
              <a:t>TACTILE  BUTTON FOR HVAC</a:t>
            </a:r>
            <a:endParaRPr lang="en-US" sz="1400" dirty="0">
              <a:latin typeface="Helvetica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48918" y="3790558"/>
            <a:ext cx="3282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Helvetica" pitchFamily="2" charset="0"/>
              </a:rPr>
              <a:t>START/STOP BOTTON WITH IDS</a:t>
            </a:r>
            <a:endParaRPr lang="en-US" sz="1400" dirty="0">
              <a:latin typeface="Helvetica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8918" y="4397925"/>
            <a:ext cx="32828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Helvetica" pitchFamily="2" charset="0"/>
              </a:rPr>
              <a:t>ADDITIONAL SCREEN WITH CONTENT OF OWN PREFERENCE (QUICK ACCESS MUSIC ETC)</a:t>
            </a:r>
            <a:endParaRPr lang="en-US" sz="1400" dirty="0">
              <a:latin typeface="Helvetica" pitchFamily="2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4482059" y="1214203"/>
            <a:ext cx="1858780" cy="29980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714406" y="2583240"/>
            <a:ext cx="1626433" cy="9758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482059" y="3322687"/>
            <a:ext cx="1379095" cy="86127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714406" y="3975224"/>
            <a:ext cx="1146748" cy="83642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482059" y="5126636"/>
            <a:ext cx="1259174" cy="19461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756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71" y="0"/>
            <a:ext cx="9644017" cy="624024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6" t="18124" r="28417" b="16704"/>
          <a:stretch/>
        </p:blipFill>
        <p:spPr>
          <a:xfrm>
            <a:off x="9676150" y="4751882"/>
            <a:ext cx="2323475" cy="178383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676150" y="4019550"/>
            <a:ext cx="2239625" cy="732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718076" y="4124106"/>
            <a:ext cx="2323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Helvetica" pitchFamily="2" charset="0"/>
              </a:rPr>
              <a:t>DRAMATIC GESTURE WITH ONE SURFACE PLANE</a:t>
            </a:r>
            <a:endParaRPr lang="en-US" sz="12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416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21880</TotalTime>
  <Words>92</Words>
  <Application>Microsoft Office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Aharoni</vt:lpstr>
      <vt:lpstr>Arial</vt:lpstr>
      <vt:lpstr>Calibri</vt:lpstr>
      <vt:lpstr>Calibri Light</vt:lpstr>
      <vt:lpstr>Century Gothic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Honda R&amp;D Americas,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Eirik Stensrud</dc:creator>
  <cp:lastModifiedBy>Eirik Stensrud</cp:lastModifiedBy>
  <cp:revision>45</cp:revision>
  <cp:lastPrinted>2017-06-02T21:52:43Z</cp:lastPrinted>
  <dcterms:created xsi:type="dcterms:W3CDTF">2017-05-25T18:15:31Z</dcterms:created>
  <dcterms:modified xsi:type="dcterms:W3CDTF">2017-06-09T22:55:45Z</dcterms:modified>
</cp:coreProperties>
</file>

<file path=docProps/thumbnail.jpeg>
</file>